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95B444-9670-4523-B8B5-015FA74F03B2}" type="datetimeFigureOut">
              <a:rPr lang="en-GB" smtClean="0"/>
              <a:t>20/03/2019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ACF15B-C001-4753-8314-7E206A2BA93E}"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icc.org.u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tinyurl.com/78jdgk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25E041D-6102-4219-B717-96BA1BBCBC5D}"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Problem: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think of the church in the corner – either only engaged in mission together or somewhat defensive.</a:t>
            </a:r>
          </a:p>
          <a:p>
            <a:r>
              <a:rPr lang="en-GB" sz="1200" kern="1200" dirty="0" smtClean="0">
                <a:solidFill>
                  <a:schemeClr val="tx1"/>
                </a:solidFill>
                <a:effectLst/>
                <a:latin typeface="+mn-lt"/>
                <a:ea typeface="+mn-ea"/>
                <a:cs typeface="+mn-cs"/>
              </a:rPr>
              <a:t>Whereas the truth is that the church is the church scattered as well as gathered.  But most of the time we are scattered and we need to think of the </a:t>
            </a:r>
            <a:r>
              <a:rPr lang="en-GB" sz="1200" kern="1200" dirty="0" err="1" smtClean="0">
                <a:solidFill>
                  <a:schemeClr val="tx1"/>
                </a:solidFill>
                <a:effectLst/>
                <a:latin typeface="+mn-lt"/>
                <a:ea typeface="+mn-ea"/>
                <a:cs typeface="+mn-cs"/>
              </a:rPr>
              <a:t>missional</a:t>
            </a:r>
            <a:r>
              <a:rPr lang="en-GB" sz="1200" kern="1200" dirty="0" smtClean="0">
                <a:solidFill>
                  <a:schemeClr val="tx1"/>
                </a:solidFill>
                <a:effectLst/>
                <a:latin typeface="+mn-lt"/>
                <a:ea typeface="+mn-ea"/>
                <a:cs typeface="+mn-cs"/>
              </a:rPr>
              <a:t> potential of this view of church.   </a:t>
            </a:r>
          </a:p>
          <a:p>
            <a:r>
              <a:rPr lang="en-GB" sz="1200" kern="1200" dirty="0" smtClean="0">
                <a:solidFill>
                  <a:schemeClr val="tx1"/>
                </a:solidFill>
                <a:effectLst/>
                <a:latin typeface="+mn-lt"/>
                <a:ea typeface="+mn-ea"/>
                <a:cs typeface="+mn-cs"/>
              </a:rPr>
              <a:t>		Therefore, we need a broader mission strategy than the traditional one.</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The Problem was set out in the original Imagine DVD/Essay.  This is still a good way to encourage churches to begin the journey.  There is an Imagine DVD User Guide on the website.  </a:t>
            </a:r>
            <a:r>
              <a:rPr lang="en-GB" sz="1200" i="1" u="sng" kern="1200" dirty="0" smtClean="0">
                <a:solidFill>
                  <a:schemeClr val="tx1"/>
                </a:solidFill>
                <a:effectLst/>
                <a:latin typeface="+mn-lt"/>
                <a:ea typeface="+mn-ea"/>
                <a:cs typeface="+mn-cs"/>
                <a:hlinkClick r:id="rId3"/>
              </a:rPr>
              <a:t>www.licc.org.uk</a:t>
            </a:r>
            <a:r>
              <a:rPr lang="en-GB" sz="1200" i="1" kern="1200" dirty="0" smtClean="0">
                <a:solidFill>
                  <a:schemeClr val="tx1"/>
                </a:solidFill>
                <a:effectLst/>
                <a:latin typeface="+mn-lt"/>
                <a:ea typeface="+mn-ea"/>
                <a:cs typeface="+mn-cs"/>
              </a:rPr>
              <a:t> and search or:  </a:t>
            </a:r>
            <a:r>
              <a:rPr lang="en-GB" sz="1200" b="1" i="1" u="sng" kern="1200" dirty="0" smtClean="0">
                <a:solidFill>
                  <a:schemeClr val="tx1"/>
                </a:solidFill>
                <a:effectLst/>
                <a:latin typeface="+mn-lt"/>
                <a:ea typeface="+mn-ea"/>
                <a:cs typeface="+mn-cs"/>
                <a:hlinkClick r:id="rId4"/>
              </a:rPr>
              <a:t>http://tinyurl.com/78jdgk9</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This includes an overview of the material, 4 small group sessions and a simple survey that could be used by a church group.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2</a:t>
            </a:r>
            <a:r>
              <a:rPr lang="en-GB" sz="1200" b="1" kern="1200" baseline="0" dirty="0" smtClean="0">
                <a:solidFill>
                  <a:schemeClr val="tx1"/>
                </a:solidFill>
                <a:effectLst/>
                <a:latin typeface="+mn-lt"/>
                <a:ea typeface="+mn-ea"/>
                <a:cs typeface="+mn-cs"/>
              </a:rPr>
              <a:t> &amp; </a:t>
            </a:r>
            <a:r>
              <a:rPr lang="en-GB" sz="1200" b="1" kern="1200" dirty="0" smtClean="0">
                <a:solidFill>
                  <a:schemeClr val="tx1"/>
                </a:solidFill>
                <a:effectLst/>
                <a:latin typeface="+mn-lt"/>
                <a:ea typeface="+mn-ea"/>
                <a:cs typeface="+mn-cs"/>
              </a:rPr>
              <a:t>3.  The Dots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Church gathered:  </a:t>
            </a:r>
          </a:p>
          <a:p>
            <a:r>
              <a:rPr lang="en-GB" sz="1200" kern="1200" dirty="0" smtClean="0">
                <a:solidFill>
                  <a:schemeClr val="tx1"/>
                </a:solidFill>
                <a:effectLst/>
                <a:latin typeface="+mn-lt"/>
                <a:ea typeface="+mn-ea"/>
                <a:cs typeface="+mn-cs"/>
              </a:rPr>
              <a:t>in a corner and under pressure, or simply the place where all the action takes place, a limited connectedness with the wider world.</a:t>
            </a:r>
          </a:p>
          <a:p>
            <a:r>
              <a:rPr lang="en-GB" sz="1200" kern="1200" dirty="0" smtClean="0">
                <a:solidFill>
                  <a:schemeClr val="tx1"/>
                </a:solidFill>
                <a:effectLst/>
                <a:latin typeface="+mn-lt"/>
                <a:ea typeface="+mn-ea"/>
                <a:cs typeface="+mn-cs"/>
              </a:rPr>
              <a:t>The Church scattered:  </a:t>
            </a:r>
          </a:p>
          <a:p>
            <a:r>
              <a:rPr lang="en-GB" sz="1200" kern="1200" dirty="0" smtClean="0">
                <a:solidFill>
                  <a:schemeClr val="tx1"/>
                </a:solidFill>
                <a:effectLst/>
                <a:latin typeface="+mn-lt"/>
                <a:ea typeface="+mn-ea"/>
                <a:cs typeface="+mn-cs"/>
              </a:rPr>
              <a:t>out in the world, scattered from one another, but touching so many more people.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Often when churches get together to talk about mission, it becomes a conversation about how we can reach people we do not know.  We tell each other that we don’t have many non-Christian friends.  That may be true but we are in contact with many people throughout the week.  What would happen if we talked about how we could reach these people with the gospel?</a:t>
            </a:r>
            <a:endParaRPr lang="en-GB" sz="1200" kern="1200" dirty="0" smtClean="0">
              <a:solidFill>
                <a:schemeClr val="tx1"/>
              </a:solidFill>
              <a:effectLst/>
              <a:latin typeface="+mn-lt"/>
              <a:ea typeface="+mn-ea"/>
              <a:cs typeface="+mn-cs"/>
            </a:endParaRPr>
          </a:p>
          <a:p>
            <a:pPr>
              <a:spcBef>
                <a:spcPct val="0"/>
              </a:spcBef>
            </a:pPr>
            <a:endParaRPr lang="en-GB" dirty="0" smtClean="0"/>
          </a:p>
          <a:p>
            <a:endParaRPr lang="en-GB" dirty="0"/>
          </a:p>
        </p:txBody>
      </p:sp>
      <p:sp>
        <p:nvSpPr>
          <p:cNvPr id="4" name="Slide Number Placeholder 3"/>
          <p:cNvSpPr>
            <a:spLocks noGrp="1"/>
          </p:cNvSpPr>
          <p:nvPr>
            <p:ph type="sldNum" sz="quarter" idx="10"/>
          </p:nvPr>
        </p:nvSpPr>
        <p:spPr/>
        <p:txBody>
          <a:bodyPr/>
          <a:lstStyle/>
          <a:p>
            <a:fld id="{BA09F888-BCD1-4404-86C2-83146CF3D5D0}" type="slidenum">
              <a:rPr lang="en-GB" smtClean="0"/>
              <a:pPr/>
              <a:t>4</a:t>
            </a:fld>
            <a:endParaRPr lang="en-GB"/>
          </a:p>
        </p:txBody>
      </p:sp>
    </p:spTree>
    <p:extLst>
      <p:ext uri="{BB962C8B-B14F-4D97-AF65-F5344CB8AC3E}">
        <p14:creationId xmlns="" xmlns:p14="http://schemas.microsoft.com/office/powerpoint/2010/main" val="214566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Central shift is to as how the 10 is connected to the 110.</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168 hours in a week; you sleep for 48; 120 left.</a:t>
            </a:r>
          </a:p>
          <a:p>
            <a:r>
              <a:rPr lang="en-GB" sz="1200" kern="1200" dirty="0" smtClean="0">
                <a:solidFill>
                  <a:schemeClr val="tx1"/>
                </a:solidFill>
                <a:effectLst/>
                <a:latin typeface="+mn-lt"/>
                <a:ea typeface="+mn-ea"/>
                <a:cs typeface="+mn-cs"/>
              </a:rPr>
              <a:t>Unless retired or a lot of discretionary time, the most time that most people can give to gathered church activities is 10 hours per week.  That leaves 110.  Where are they, what is happening and how are they living there as followers of Jesus.  What can we be doing in the 10 hours to support people in their 110.</a:t>
            </a:r>
          </a:p>
          <a:p>
            <a:r>
              <a:rPr lang="en-GB" sz="1200" kern="1200" dirty="0" smtClean="0">
                <a:solidFill>
                  <a:schemeClr val="tx1"/>
                </a:solidFill>
                <a:effectLst/>
                <a:latin typeface="+mn-lt"/>
                <a:ea typeface="+mn-ea"/>
                <a:cs typeface="+mn-cs"/>
              </a:rPr>
              <a:t>How is the 110 shaping the experience of the 10 hours.</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A09F888-BCD1-4404-86C2-83146CF3D5D0}" type="slidenum">
              <a:rPr lang="en-GB" smtClean="0"/>
              <a:pPr/>
              <a:t>7</a:t>
            </a:fld>
            <a:endParaRPr lang="en-GB"/>
          </a:p>
        </p:txBody>
      </p:sp>
    </p:spTree>
    <p:extLst>
      <p:ext uri="{BB962C8B-B14F-4D97-AF65-F5344CB8AC3E}">
        <p14:creationId xmlns="" xmlns:p14="http://schemas.microsoft.com/office/powerpoint/2010/main" val="416225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624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fontAlgn="base">
              <a:spcBef>
                <a:spcPct val="0"/>
              </a:spcBef>
              <a:spcAft>
                <a:spcPct val="0"/>
              </a:spcAft>
            </a:pPr>
            <a:fld id="{4897EB1F-8C82-4E29-BD5F-48AEE7CD2885}" type="slidenum">
              <a:rPr lang="en-GB"/>
              <a:pPr fontAlgn="base">
                <a:spcBef>
                  <a:spcPct val="0"/>
                </a:spcBef>
                <a:spcAft>
                  <a:spcPct val="0"/>
                </a:spcAft>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What do we mean by Frontline:</a:t>
            </a:r>
          </a:p>
          <a:p>
            <a:pPr>
              <a:spcBef>
                <a:spcPct val="0"/>
              </a:spcBef>
            </a:pPr>
            <a:endParaRPr lang="en-GB" dirty="0" smtClean="0"/>
          </a:p>
          <a:p>
            <a:pPr>
              <a:spcBef>
                <a:spcPct val="0"/>
              </a:spcBef>
            </a:pPr>
            <a:r>
              <a:rPr lang="en-GB" dirty="0" smtClean="0"/>
              <a:t>Places where you spend most of your time or the contexts that you feel you have most responsibility for.  </a:t>
            </a:r>
          </a:p>
          <a:p>
            <a:pPr>
              <a:spcBef>
                <a:spcPct val="0"/>
              </a:spcBef>
            </a:pPr>
            <a:r>
              <a:rPr lang="en-GB" dirty="0" smtClean="0"/>
              <a:t>Place where God is interested.</a:t>
            </a:r>
          </a:p>
          <a:p>
            <a:pPr>
              <a:spcBef>
                <a:spcPct val="0"/>
              </a:spcBef>
            </a:pPr>
            <a:r>
              <a:rPr lang="en-GB" dirty="0" smtClean="0"/>
              <a:t>Places where God is at work in at least 2 ways:  </a:t>
            </a:r>
          </a:p>
          <a:p>
            <a:pPr>
              <a:spcBef>
                <a:spcPct val="0"/>
              </a:spcBef>
            </a:pPr>
            <a:r>
              <a:rPr lang="en-GB" dirty="0" smtClean="0"/>
              <a:t>	To disciple you – how….</a:t>
            </a:r>
          </a:p>
          <a:p>
            <a:pPr>
              <a:spcBef>
                <a:spcPct val="0"/>
              </a:spcBef>
            </a:pPr>
            <a:r>
              <a:rPr lang="en-GB" dirty="0" smtClean="0"/>
              <a:t>	To use you as an agent of his kingdom – how….</a:t>
            </a:r>
          </a:p>
          <a:p>
            <a:pPr>
              <a:spcBef>
                <a:spcPct val="0"/>
              </a:spcBef>
            </a:pPr>
            <a:r>
              <a:rPr lang="en-GB" dirty="0" smtClean="0"/>
              <a:t>Frontline is ultimately about the places where we are able to demonstrate </a:t>
            </a:r>
            <a:r>
              <a:rPr lang="en-GB" dirty="0" err="1" smtClean="0"/>
              <a:t>te</a:t>
            </a:r>
            <a:r>
              <a:rPr lang="en-GB" dirty="0" smtClean="0"/>
              <a:t> love of God and the purposes of God to a broken world, we are </a:t>
            </a:r>
          </a:p>
          <a:p>
            <a:pPr>
              <a:spcBef>
                <a:spcPct val="0"/>
              </a:spcBef>
            </a:pPr>
            <a:endParaRPr lang="en-GB" dirty="0" smtClean="0"/>
          </a:p>
        </p:txBody>
      </p:sp>
      <p:sp>
        <p:nvSpPr>
          <p:cNvPr id="6451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fld id="{7F7C6737-613E-48AE-951C-862DC9533690}" type="slidenum">
              <a:rPr lang="en-GB">
                <a:solidFill>
                  <a:prstClr val="black"/>
                </a:solidFill>
              </a:rPr>
              <a:pPr/>
              <a:t>9</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3AC052B-ECE4-4AB1-8DC8-1DFF1A657FDD}"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458200" cy="5257800"/>
          </a:xfrm>
        </p:spPr>
        <p:txBody>
          <a:bodyPr>
            <a:normAutofit fontScale="92500"/>
          </a:bodyPr>
          <a:lstStyle/>
          <a:p>
            <a:pPr algn="ctr">
              <a:buNone/>
            </a:pPr>
            <a:endParaRPr lang="en-GB" dirty="0" smtClean="0"/>
          </a:p>
          <a:p>
            <a:pPr algn="ctr">
              <a:buNone/>
            </a:pPr>
            <a:r>
              <a:rPr lang="en-GB" sz="5800" dirty="0" smtClean="0">
                <a:solidFill>
                  <a:srgbClr val="008000"/>
                </a:solidFill>
              </a:rPr>
              <a:t> </a:t>
            </a:r>
            <a:r>
              <a:rPr lang="en-GB" sz="5800" b="1" dirty="0" smtClean="0">
                <a:solidFill>
                  <a:srgbClr val="008000"/>
                </a:solidFill>
              </a:rPr>
              <a:t>“Thank God it’s Monday!” </a:t>
            </a:r>
          </a:p>
          <a:p>
            <a:pPr algn="ctr">
              <a:buNone/>
            </a:pPr>
            <a:r>
              <a:rPr lang="en-GB" sz="4100" i="1" dirty="0" smtClean="0">
                <a:solidFill>
                  <a:srgbClr val="008000"/>
                </a:solidFill>
              </a:rPr>
              <a:t>supporting </a:t>
            </a:r>
            <a:r>
              <a:rPr lang="en-GB" sz="4100" b="1" i="1" dirty="0" smtClean="0">
                <a:solidFill>
                  <a:srgbClr val="008000"/>
                </a:solidFill>
              </a:rPr>
              <a:t>Every Church </a:t>
            </a:r>
          </a:p>
          <a:p>
            <a:pPr algn="ctr">
              <a:buNone/>
            </a:pPr>
            <a:r>
              <a:rPr lang="en-GB" sz="4100" i="1" dirty="0" smtClean="0">
                <a:solidFill>
                  <a:srgbClr val="008000"/>
                </a:solidFill>
              </a:rPr>
              <a:t>for </a:t>
            </a:r>
            <a:r>
              <a:rPr lang="en-GB" sz="4100" b="1" i="1" dirty="0" smtClean="0">
                <a:solidFill>
                  <a:srgbClr val="008000"/>
                </a:solidFill>
              </a:rPr>
              <a:t>Everyday Faith </a:t>
            </a:r>
            <a:endParaRPr lang="en-GB" b="1" i="1" dirty="0" smtClean="0">
              <a:solidFill>
                <a:srgbClr val="008000"/>
              </a:solidFill>
            </a:endParaRPr>
          </a:p>
          <a:p>
            <a:pPr algn="ctr">
              <a:buNone/>
            </a:pPr>
            <a:r>
              <a:rPr lang="en-GB" dirty="0" smtClean="0"/>
              <a:t> </a:t>
            </a:r>
          </a:p>
          <a:p>
            <a:pPr>
              <a:buNone/>
            </a:pPr>
            <a:r>
              <a:rPr lang="en-GB" dirty="0" smtClean="0"/>
              <a:t>		</a:t>
            </a:r>
            <a:r>
              <a:rPr lang="en-GB" b="1" dirty="0" smtClean="0">
                <a:solidFill>
                  <a:srgbClr val="002060"/>
                </a:solidFill>
              </a:rPr>
              <a:t>7:00-7:30	Welcome and Coffee </a:t>
            </a:r>
          </a:p>
          <a:p>
            <a:pPr>
              <a:buNone/>
            </a:pPr>
            <a:r>
              <a:rPr lang="en-GB" b="1" dirty="0" smtClean="0">
                <a:solidFill>
                  <a:srgbClr val="002060"/>
                </a:solidFill>
              </a:rPr>
              <a:t>		7:30-8:45	Forum Discussion &amp; Presentation </a:t>
            </a:r>
          </a:p>
          <a:p>
            <a:pPr>
              <a:buNone/>
            </a:pPr>
            <a:r>
              <a:rPr lang="en-GB" b="1" dirty="0" smtClean="0">
                <a:solidFill>
                  <a:srgbClr val="002060"/>
                </a:solidFill>
              </a:rPr>
              <a:t>		8:45-9:15	Deanery Synod Business </a:t>
            </a:r>
            <a:endParaRPr lang="en-GB" b="1" dirty="0">
              <a:solidFill>
                <a:srgbClr val="002060"/>
              </a:solidFill>
            </a:endParaRPr>
          </a:p>
        </p:txBody>
      </p:sp>
      <p:pic>
        <p:nvPicPr>
          <p:cNvPr id="2050" name="Picture 2"/>
          <p:cNvPicPr>
            <a:picLocks noChangeAspect="1" noChangeArrowheads="1"/>
          </p:cNvPicPr>
          <p:nvPr/>
        </p:nvPicPr>
        <p:blipFill>
          <a:blip r:embed="rId2" cstate="print"/>
          <a:srcRect/>
          <a:stretch>
            <a:fillRect/>
          </a:stretch>
        </p:blipFill>
        <p:spPr bwMode="auto">
          <a:xfrm>
            <a:off x="1752600" y="228600"/>
            <a:ext cx="5251143" cy="17287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371600" y="311150"/>
            <a:ext cx="6477000" cy="5327650"/>
            <a:chOff x="864" y="196"/>
            <a:chExt cx="4080" cy="3356"/>
          </a:xfrm>
        </p:grpSpPr>
        <p:pic>
          <p:nvPicPr>
            <p:cNvPr id="33822" name="Picture 3" descr="boots'n'roses-rgb"/>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60" y="196"/>
              <a:ext cx="3840" cy="3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823" name="Rectangle 4"/>
            <p:cNvSpPr>
              <a:spLocks noChangeArrowheads="1"/>
            </p:cNvSpPr>
            <p:nvPr/>
          </p:nvSpPr>
          <p:spPr bwMode="auto">
            <a:xfrm>
              <a:off x="864" y="3264"/>
              <a:ext cx="4080" cy="2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3" name="Group 58"/>
          <p:cNvGrpSpPr>
            <a:grpSpLocks/>
          </p:cNvGrpSpPr>
          <p:nvPr/>
        </p:nvGrpSpPr>
        <p:grpSpPr bwMode="auto">
          <a:xfrm>
            <a:off x="1890713" y="4762500"/>
            <a:ext cx="5165725" cy="1762125"/>
            <a:chOff x="1186" y="3216"/>
            <a:chExt cx="3254" cy="1110"/>
          </a:xfrm>
        </p:grpSpPr>
        <p:sp>
          <p:nvSpPr>
            <p:cNvPr id="33796" name="Rectangle 59"/>
            <p:cNvSpPr>
              <a:spLocks noChangeArrowheads="1"/>
            </p:cNvSpPr>
            <p:nvPr/>
          </p:nvSpPr>
          <p:spPr bwMode="auto">
            <a:xfrm>
              <a:off x="1186" y="3216"/>
              <a:ext cx="576"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spAutoFit/>
            </a:bodyPr>
            <a:lstStyle/>
            <a:p>
              <a:pPr algn="ctr"/>
              <a:r>
                <a:rPr lang="en-GB" sz="6600">
                  <a:solidFill>
                    <a:srgbClr val="FF0021"/>
                  </a:solidFill>
                  <a:latin typeface="Bodoni MT" pitchFamily="18" charset="0"/>
                </a:rPr>
                <a:t>M</a:t>
              </a:r>
            </a:p>
          </p:txBody>
        </p:sp>
        <p:sp>
          <p:nvSpPr>
            <p:cNvPr id="33797" name="Rectangle 60"/>
            <p:cNvSpPr>
              <a:spLocks noChangeArrowheads="1"/>
            </p:cNvSpPr>
            <p:nvPr/>
          </p:nvSpPr>
          <p:spPr bwMode="auto">
            <a:xfrm>
              <a:off x="1570" y="3216"/>
              <a:ext cx="379"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a</a:t>
              </a:r>
            </a:p>
          </p:txBody>
        </p:sp>
        <p:sp>
          <p:nvSpPr>
            <p:cNvPr id="33798" name="Rectangle 61"/>
            <p:cNvSpPr>
              <a:spLocks noChangeArrowheads="1"/>
            </p:cNvSpPr>
            <p:nvPr/>
          </p:nvSpPr>
          <p:spPr bwMode="auto">
            <a:xfrm>
              <a:off x="1762" y="3216"/>
              <a:ext cx="400"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k</a:t>
              </a:r>
            </a:p>
          </p:txBody>
        </p:sp>
        <p:sp>
          <p:nvSpPr>
            <p:cNvPr id="33799" name="Rectangle 62"/>
            <p:cNvSpPr>
              <a:spLocks noChangeArrowheads="1"/>
            </p:cNvSpPr>
            <p:nvPr/>
          </p:nvSpPr>
          <p:spPr bwMode="auto">
            <a:xfrm>
              <a:off x="1971" y="3216"/>
              <a:ext cx="350"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e</a:t>
              </a:r>
            </a:p>
          </p:txBody>
        </p:sp>
        <p:sp>
          <p:nvSpPr>
            <p:cNvPr id="33800" name="Rectangle 63"/>
            <p:cNvSpPr>
              <a:spLocks noChangeArrowheads="1"/>
            </p:cNvSpPr>
            <p:nvPr/>
          </p:nvSpPr>
          <p:spPr bwMode="auto">
            <a:xfrm>
              <a:off x="2284" y="3216"/>
              <a:ext cx="379"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a</a:t>
              </a:r>
            </a:p>
          </p:txBody>
        </p:sp>
        <p:sp>
          <p:nvSpPr>
            <p:cNvPr id="33801" name="Rectangle 64"/>
            <p:cNvSpPr>
              <a:spLocks noChangeArrowheads="1"/>
            </p:cNvSpPr>
            <p:nvPr/>
          </p:nvSpPr>
          <p:spPr bwMode="auto">
            <a:xfrm>
              <a:off x="2600" y="3216"/>
              <a:ext cx="400"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d</a:t>
              </a:r>
            </a:p>
          </p:txBody>
        </p:sp>
        <p:sp>
          <p:nvSpPr>
            <p:cNvPr id="33802" name="Rectangle 65"/>
            <p:cNvSpPr>
              <a:spLocks noChangeArrowheads="1"/>
            </p:cNvSpPr>
            <p:nvPr/>
          </p:nvSpPr>
          <p:spPr bwMode="auto">
            <a:xfrm>
              <a:off x="2833" y="3216"/>
              <a:ext cx="263"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i</a:t>
              </a:r>
            </a:p>
          </p:txBody>
        </p:sp>
        <p:sp>
          <p:nvSpPr>
            <p:cNvPr id="33803" name="Rectangle 66"/>
            <p:cNvSpPr>
              <a:spLocks noChangeArrowheads="1"/>
            </p:cNvSpPr>
            <p:nvPr/>
          </p:nvSpPr>
          <p:spPr bwMode="auto">
            <a:xfrm>
              <a:off x="3146" y="3216"/>
              <a:ext cx="350"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e</a:t>
              </a:r>
            </a:p>
          </p:txBody>
        </p:sp>
        <p:sp>
          <p:nvSpPr>
            <p:cNvPr id="33804" name="Rectangle 67"/>
            <p:cNvSpPr>
              <a:spLocks noChangeArrowheads="1"/>
            </p:cNvSpPr>
            <p:nvPr/>
          </p:nvSpPr>
          <p:spPr bwMode="auto">
            <a:xfrm>
              <a:off x="2920" y="3216"/>
              <a:ext cx="290"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f</a:t>
              </a:r>
            </a:p>
          </p:txBody>
        </p:sp>
        <p:sp>
          <p:nvSpPr>
            <p:cNvPr id="33805" name="Rectangle 68"/>
            <p:cNvSpPr>
              <a:spLocks noChangeArrowheads="1"/>
            </p:cNvSpPr>
            <p:nvPr/>
          </p:nvSpPr>
          <p:spPr bwMode="auto">
            <a:xfrm>
              <a:off x="3048" y="3216"/>
              <a:ext cx="290"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f</a:t>
              </a:r>
            </a:p>
          </p:txBody>
        </p:sp>
        <p:sp>
          <p:nvSpPr>
            <p:cNvPr id="33806" name="Rectangle 69"/>
            <p:cNvSpPr>
              <a:spLocks noChangeArrowheads="1"/>
            </p:cNvSpPr>
            <p:nvPr/>
          </p:nvSpPr>
          <p:spPr bwMode="auto">
            <a:xfrm>
              <a:off x="3332" y="3216"/>
              <a:ext cx="317"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r</a:t>
              </a:r>
            </a:p>
          </p:txBody>
        </p:sp>
        <p:sp>
          <p:nvSpPr>
            <p:cNvPr id="33807" name="Rectangle 70"/>
            <p:cNvSpPr>
              <a:spLocks noChangeArrowheads="1"/>
            </p:cNvSpPr>
            <p:nvPr/>
          </p:nvSpPr>
          <p:spPr bwMode="auto">
            <a:xfrm>
              <a:off x="3898" y="3216"/>
              <a:ext cx="350"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c</a:t>
              </a:r>
            </a:p>
          </p:txBody>
        </p:sp>
        <p:sp>
          <p:nvSpPr>
            <p:cNvPr id="33808" name="Rectangle 71"/>
            <p:cNvSpPr>
              <a:spLocks noChangeArrowheads="1"/>
            </p:cNvSpPr>
            <p:nvPr/>
          </p:nvSpPr>
          <p:spPr bwMode="auto">
            <a:xfrm>
              <a:off x="3480" y="3216"/>
              <a:ext cx="350"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e</a:t>
              </a:r>
            </a:p>
          </p:txBody>
        </p:sp>
        <p:sp>
          <p:nvSpPr>
            <p:cNvPr id="33809" name="Rectangle 72"/>
            <p:cNvSpPr>
              <a:spLocks noChangeArrowheads="1"/>
            </p:cNvSpPr>
            <p:nvPr/>
          </p:nvSpPr>
          <p:spPr bwMode="auto">
            <a:xfrm>
              <a:off x="3672" y="3216"/>
              <a:ext cx="406"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n</a:t>
              </a:r>
            </a:p>
          </p:txBody>
        </p:sp>
        <p:sp>
          <p:nvSpPr>
            <p:cNvPr id="33810" name="Rectangle 73"/>
            <p:cNvSpPr>
              <a:spLocks noChangeArrowheads="1"/>
            </p:cNvSpPr>
            <p:nvPr/>
          </p:nvSpPr>
          <p:spPr bwMode="auto">
            <a:xfrm>
              <a:off x="4090" y="3216"/>
              <a:ext cx="350"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e</a:t>
              </a:r>
            </a:p>
          </p:txBody>
        </p:sp>
        <p:sp>
          <p:nvSpPr>
            <p:cNvPr id="33811" name="Rectangle 74"/>
            <p:cNvSpPr>
              <a:spLocks noChangeArrowheads="1"/>
            </p:cNvSpPr>
            <p:nvPr/>
          </p:nvSpPr>
          <p:spPr bwMode="auto">
            <a:xfrm>
              <a:off x="1536" y="3628"/>
              <a:ext cx="495"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w</a:t>
              </a:r>
            </a:p>
          </p:txBody>
        </p:sp>
        <p:sp>
          <p:nvSpPr>
            <p:cNvPr id="33812" name="Rectangle 75"/>
            <p:cNvSpPr>
              <a:spLocks noChangeArrowheads="1"/>
            </p:cNvSpPr>
            <p:nvPr/>
          </p:nvSpPr>
          <p:spPr bwMode="auto">
            <a:xfrm>
              <a:off x="1841" y="3628"/>
              <a:ext cx="411"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h</a:t>
              </a:r>
            </a:p>
          </p:txBody>
        </p:sp>
        <p:sp>
          <p:nvSpPr>
            <p:cNvPr id="33813" name="Rectangle 76"/>
            <p:cNvSpPr>
              <a:spLocks noChangeArrowheads="1"/>
            </p:cNvSpPr>
            <p:nvPr/>
          </p:nvSpPr>
          <p:spPr bwMode="auto">
            <a:xfrm>
              <a:off x="2081" y="3628"/>
              <a:ext cx="350"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e</a:t>
              </a:r>
            </a:p>
          </p:txBody>
        </p:sp>
        <p:sp>
          <p:nvSpPr>
            <p:cNvPr id="33814" name="Rectangle 77"/>
            <p:cNvSpPr>
              <a:spLocks noChangeArrowheads="1"/>
            </p:cNvSpPr>
            <p:nvPr/>
          </p:nvSpPr>
          <p:spPr bwMode="auto">
            <a:xfrm>
              <a:off x="2259" y="3628"/>
              <a:ext cx="317"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r</a:t>
              </a:r>
            </a:p>
          </p:txBody>
        </p:sp>
        <p:sp>
          <p:nvSpPr>
            <p:cNvPr id="33815" name="Rectangle 78"/>
            <p:cNvSpPr>
              <a:spLocks noChangeArrowheads="1"/>
            </p:cNvSpPr>
            <p:nvPr/>
          </p:nvSpPr>
          <p:spPr bwMode="auto">
            <a:xfrm>
              <a:off x="2417" y="3628"/>
              <a:ext cx="350"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e</a:t>
              </a:r>
            </a:p>
          </p:txBody>
        </p:sp>
        <p:sp>
          <p:nvSpPr>
            <p:cNvPr id="33816" name="Rectangle 79"/>
            <p:cNvSpPr>
              <a:spLocks noChangeArrowheads="1"/>
            </p:cNvSpPr>
            <p:nvPr/>
          </p:nvSpPr>
          <p:spPr bwMode="auto">
            <a:xfrm>
              <a:off x="2665" y="3628"/>
              <a:ext cx="406"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y</a:t>
              </a:r>
            </a:p>
          </p:txBody>
        </p:sp>
        <p:sp>
          <p:nvSpPr>
            <p:cNvPr id="33817" name="Rectangle 80"/>
            <p:cNvSpPr>
              <a:spLocks noChangeArrowheads="1"/>
            </p:cNvSpPr>
            <p:nvPr/>
          </p:nvSpPr>
          <p:spPr bwMode="auto">
            <a:xfrm>
              <a:off x="3421" y="3628"/>
              <a:ext cx="379"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a</a:t>
              </a:r>
            </a:p>
          </p:txBody>
        </p:sp>
        <p:sp>
          <p:nvSpPr>
            <p:cNvPr id="33818" name="Rectangle 81"/>
            <p:cNvSpPr>
              <a:spLocks noChangeArrowheads="1"/>
            </p:cNvSpPr>
            <p:nvPr/>
          </p:nvSpPr>
          <p:spPr bwMode="auto">
            <a:xfrm>
              <a:off x="2873" y="3628"/>
              <a:ext cx="379"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o</a:t>
              </a:r>
            </a:p>
          </p:txBody>
        </p:sp>
        <p:sp>
          <p:nvSpPr>
            <p:cNvPr id="33819" name="Rectangle 82"/>
            <p:cNvSpPr>
              <a:spLocks noChangeArrowheads="1"/>
            </p:cNvSpPr>
            <p:nvPr/>
          </p:nvSpPr>
          <p:spPr bwMode="auto">
            <a:xfrm>
              <a:off x="3065" y="3628"/>
              <a:ext cx="406"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u</a:t>
              </a:r>
            </a:p>
          </p:txBody>
        </p:sp>
        <p:sp>
          <p:nvSpPr>
            <p:cNvPr id="33820" name="Rectangle 83"/>
            <p:cNvSpPr>
              <a:spLocks noChangeArrowheads="1"/>
            </p:cNvSpPr>
            <p:nvPr/>
          </p:nvSpPr>
          <p:spPr bwMode="auto">
            <a:xfrm>
              <a:off x="3623" y="3628"/>
              <a:ext cx="317" cy="6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r</a:t>
              </a:r>
            </a:p>
          </p:txBody>
        </p:sp>
        <p:sp>
          <p:nvSpPr>
            <p:cNvPr id="33821" name="Rectangle 84"/>
            <p:cNvSpPr>
              <a:spLocks noChangeArrowheads="1"/>
            </p:cNvSpPr>
            <p:nvPr/>
          </p:nvSpPr>
          <p:spPr bwMode="auto">
            <a:xfrm>
              <a:off x="3779" y="3628"/>
              <a:ext cx="350" cy="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GB" sz="6600">
                  <a:solidFill>
                    <a:srgbClr val="FF0021"/>
                  </a:solidFill>
                  <a:latin typeface="Bodoni MT" pitchFamily="18" charset="0"/>
                </a:rPr>
                <a:t>e</a:t>
              </a:r>
            </a:p>
          </p:txBody>
        </p:sp>
      </p:grpSp>
      <p:pic>
        <p:nvPicPr>
          <p:cNvPr id="32" name="Picture 19"/>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8320088" y="5976938"/>
            <a:ext cx="715962" cy="836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 xmlns:p14="http://schemas.microsoft.com/office/powerpoint/2010/main" val="3857218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639762"/>
          </a:xfrm>
          <a:solidFill>
            <a:srgbClr val="002060"/>
          </a:solidFill>
        </p:spPr>
        <p:txBody>
          <a:bodyPr>
            <a:noAutofit/>
          </a:bodyPr>
          <a:lstStyle/>
          <a:p>
            <a:r>
              <a:rPr lang="en-GB" sz="4800" b="1" dirty="0" smtClean="0">
                <a:solidFill>
                  <a:schemeClr val="bg1"/>
                </a:solidFill>
              </a:rPr>
              <a:t>Romans 12</a:t>
            </a:r>
            <a:endParaRPr lang="en-GB" sz="4800" b="1" dirty="0">
              <a:solidFill>
                <a:schemeClr val="bg1"/>
              </a:solidFill>
            </a:endParaRPr>
          </a:p>
        </p:txBody>
      </p:sp>
      <p:sp>
        <p:nvSpPr>
          <p:cNvPr id="3" name="Content Placeholder 2"/>
          <p:cNvSpPr>
            <a:spLocks noGrp="1"/>
          </p:cNvSpPr>
          <p:nvPr>
            <p:ph idx="1"/>
          </p:nvPr>
        </p:nvSpPr>
        <p:spPr>
          <a:xfrm>
            <a:off x="228600" y="1143000"/>
            <a:ext cx="8686800" cy="5486400"/>
          </a:xfrm>
          <a:solidFill>
            <a:srgbClr val="008000"/>
          </a:solidFill>
        </p:spPr>
        <p:txBody>
          <a:bodyPr>
            <a:noAutofit/>
          </a:bodyPr>
          <a:lstStyle/>
          <a:p>
            <a:pPr algn="ctr">
              <a:buNone/>
            </a:pPr>
            <a:r>
              <a:rPr lang="en-GB" sz="3600" b="1" dirty="0" smtClean="0">
                <a:solidFill>
                  <a:schemeClr val="bg1"/>
                </a:solidFill>
              </a:rPr>
              <a:t>Therefore, I urge you, brothers and sisters, in view of God’s mercy, to offer your bodies as a living sacrifice, holy and pleasing to God—this is your true and proper worship. Do not conform to the pattern of this world, but be transformed by the renewing of your mind. Then you will be able to test and approve what God’s will is—his good, pleasing and perfect will.</a:t>
            </a:r>
            <a:endParaRPr lang="en-GB" sz="3600"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3.bp.blogspot.com/_GTckuC1ShiY/TBU_pA6MehI/AAAAAAAAB0g/b03y4MTgIo0/s1600/Identity+fingerprint.jpg"/>
          <p:cNvPicPr>
            <a:picLocks noChangeAspect="1" noChangeArrowheads="1"/>
          </p:cNvPicPr>
          <p:nvPr/>
        </p:nvPicPr>
        <p:blipFill>
          <a:blip r:embed="rId3" cstate="print"/>
          <a:srcRect/>
          <a:stretch>
            <a:fillRect/>
          </a:stretch>
        </p:blipFill>
        <p:spPr bwMode="auto">
          <a:xfrm>
            <a:off x="4860032" y="0"/>
            <a:ext cx="4283968" cy="6858000"/>
          </a:xfrm>
          <a:prstGeom prst="rect">
            <a:avLst/>
          </a:prstGeom>
          <a:noFill/>
        </p:spPr>
      </p:pic>
      <p:sp>
        <p:nvSpPr>
          <p:cNvPr id="2" name="TextBox 1"/>
          <p:cNvSpPr txBox="1"/>
          <p:nvPr/>
        </p:nvSpPr>
        <p:spPr>
          <a:xfrm>
            <a:off x="68098" y="1052736"/>
            <a:ext cx="6448118" cy="4247317"/>
          </a:xfrm>
          <a:prstGeom prst="rect">
            <a:avLst/>
          </a:prstGeom>
          <a:noFill/>
        </p:spPr>
        <p:txBody>
          <a:bodyPr wrap="square" rtlCol="0">
            <a:spAutoFit/>
          </a:bodyPr>
          <a:lstStyle/>
          <a:p>
            <a:r>
              <a:rPr lang="en-GB" sz="5400" b="1" dirty="0" smtClean="0">
                <a:solidFill>
                  <a:srgbClr val="FF0000"/>
                </a:solidFill>
                <a:latin typeface="Bodoni MT" pitchFamily="18" charset="0"/>
              </a:rPr>
              <a:t>Who am I?</a:t>
            </a:r>
          </a:p>
          <a:p>
            <a:r>
              <a:rPr lang="en-GB" sz="5400" dirty="0" smtClean="0">
                <a:latin typeface="Bodoni MT" pitchFamily="18" charset="0"/>
              </a:rPr>
              <a:t>Where am I?</a:t>
            </a:r>
          </a:p>
          <a:p>
            <a:r>
              <a:rPr lang="en-GB" sz="5400" b="1" dirty="0" smtClean="0">
                <a:solidFill>
                  <a:srgbClr val="FF0000"/>
                </a:solidFill>
                <a:latin typeface="Bodoni MT" pitchFamily="18" charset="0"/>
              </a:rPr>
              <a:t>Why am I here?</a:t>
            </a:r>
          </a:p>
          <a:p>
            <a:r>
              <a:rPr lang="en-GB" sz="5400" dirty="0" smtClean="0">
                <a:latin typeface="Bodoni MT" pitchFamily="18" charset="0"/>
              </a:rPr>
              <a:t>What has God</a:t>
            </a:r>
          </a:p>
          <a:p>
            <a:r>
              <a:rPr lang="en-GB" sz="5400" dirty="0" smtClean="0">
                <a:latin typeface="Bodoni MT" pitchFamily="18" charset="0"/>
              </a:rPr>
              <a:t>	done?</a:t>
            </a:r>
            <a:endParaRPr lang="en-GB" sz="5400" dirty="0">
              <a:latin typeface="Bodoni MT"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52400"/>
            <a:ext cx="4343400" cy="2286000"/>
          </a:xfrm>
          <a:solidFill>
            <a:srgbClr val="002060"/>
          </a:solidFill>
        </p:spPr>
        <p:txBody>
          <a:bodyPr>
            <a:normAutofit/>
          </a:bodyPr>
          <a:lstStyle/>
          <a:p>
            <a:r>
              <a:rPr lang="en-GB" sz="5400" b="1" dirty="0" smtClean="0">
                <a:solidFill>
                  <a:schemeClr val="bg1"/>
                </a:solidFill>
              </a:rPr>
              <a:t>7 small shifts</a:t>
            </a:r>
            <a:endParaRPr lang="en-GB" sz="5400" b="1" dirty="0">
              <a:solidFill>
                <a:schemeClr val="bg1"/>
              </a:solidFill>
            </a:endParaRPr>
          </a:p>
        </p:txBody>
      </p:sp>
      <p:sp>
        <p:nvSpPr>
          <p:cNvPr id="3" name="Content Placeholder 2"/>
          <p:cNvSpPr>
            <a:spLocks noGrp="1"/>
          </p:cNvSpPr>
          <p:nvPr>
            <p:ph idx="1"/>
          </p:nvPr>
        </p:nvSpPr>
        <p:spPr>
          <a:xfrm>
            <a:off x="304800" y="2667000"/>
            <a:ext cx="8534400" cy="3962399"/>
          </a:xfrm>
          <a:solidFill>
            <a:srgbClr val="008000"/>
          </a:solidFill>
        </p:spPr>
        <p:txBody>
          <a:bodyPr>
            <a:normAutofit lnSpcReduction="10000"/>
          </a:bodyPr>
          <a:lstStyle/>
          <a:p>
            <a:pPr>
              <a:buNone/>
            </a:pPr>
            <a:r>
              <a:rPr lang="en-GB" b="1" dirty="0" smtClean="0">
                <a:solidFill>
                  <a:schemeClr val="bg1"/>
                </a:solidFill>
              </a:rPr>
              <a:t>1.  BE CURIOUS</a:t>
            </a:r>
          </a:p>
          <a:p>
            <a:pPr>
              <a:buNone/>
            </a:pPr>
            <a:r>
              <a:rPr lang="en-GB" b="1" dirty="0" smtClean="0">
                <a:solidFill>
                  <a:schemeClr val="bg1"/>
                </a:solidFill>
              </a:rPr>
              <a:t>2.  VISITING PEOPLE IN CONTEXT</a:t>
            </a:r>
          </a:p>
          <a:p>
            <a:pPr>
              <a:buNone/>
            </a:pPr>
            <a:r>
              <a:rPr lang="en-GB" b="1" dirty="0" smtClean="0">
                <a:solidFill>
                  <a:schemeClr val="bg1"/>
                </a:solidFill>
              </a:rPr>
              <a:t>3.  SUNDAY PRAYING FOR MON TO SAT LIVING</a:t>
            </a:r>
          </a:p>
          <a:p>
            <a:pPr>
              <a:buNone/>
            </a:pPr>
            <a:r>
              <a:rPr lang="en-GB" b="1" dirty="0" smtClean="0">
                <a:solidFill>
                  <a:schemeClr val="bg1"/>
                </a:solidFill>
              </a:rPr>
              <a:t>4.  THIS TIME TOMORROW</a:t>
            </a:r>
          </a:p>
          <a:p>
            <a:pPr>
              <a:buNone/>
            </a:pPr>
            <a:r>
              <a:rPr lang="en-GB" b="1" dirty="0" smtClean="0">
                <a:solidFill>
                  <a:schemeClr val="bg1"/>
                </a:solidFill>
              </a:rPr>
              <a:t>5.  WHAT’S NOTICED ON NOTICE BOARDS?</a:t>
            </a:r>
          </a:p>
          <a:p>
            <a:pPr>
              <a:buNone/>
            </a:pPr>
            <a:r>
              <a:rPr lang="en-GB" b="1" dirty="0" smtClean="0">
                <a:solidFill>
                  <a:schemeClr val="bg1"/>
                </a:solidFill>
              </a:rPr>
              <a:t>6.  COMMISSIONING PEOPLE</a:t>
            </a:r>
          </a:p>
          <a:p>
            <a:pPr>
              <a:buNone/>
            </a:pPr>
            <a:r>
              <a:rPr lang="en-GB" b="1" dirty="0" smtClean="0">
                <a:solidFill>
                  <a:schemeClr val="bg1"/>
                </a:solidFill>
              </a:rPr>
              <a:t>7.  PREACHING MATTERS</a:t>
            </a:r>
            <a:endParaRPr lang="en-GB" b="1" dirty="0">
              <a:solidFill>
                <a:schemeClr val="bg1"/>
              </a:solidFill>
            </a:endParaRPr>
          </a:p>
        </p:txBody>
      </p:sp>
      <p:pic>
        <p:nvPicPr>
          <p:cNvPr id="22530" name="Picture 2" descr="Image result for setting gods people free"/>
          <p:cNvPicPr>
            <a:picLocks noChangeAspect="1" noChangeArrowheads="1"/>
          </p:cNvPicPr>
          <p:nvPr/>
        </p:nvPicPr>
        <p:blipFill>
          <a:blip r:embed="rId2" cstate="print"/>
          <a:srcRect/>
          <a:stretch>
            <a:fillRect/>
          </a:stretch>
        </p:blipFill>
        <p:spPr bwMode="auto">
          <a:xfrm>
            <a:off x="304800" y="76200"/>
            <a:ext cx="3733799" cy="2489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algn="ctr">
              <a:buNone/>
            </a:pPr>
            <a:r>
              <a:rPr lang="en-GB" sz="4800" b="1" dirty="0" smtClean="0">
                <a:solidFill>
                  <a:srgbClr val="008000"/>
                </a:solidFill>
              </a:rPr>
              <a:t>Can you think of a time when</a:t>
            </a:r>
          </a:p>
          <a:p>
            <a:pPr algn="ctr">
              <a:buNone/>
            </a:pPr>
            <a:r>
              <a:rPr lang="en-GB" sz="4800" b="1" dirty="0" smtClean="0">
                <a:solidFill>
                  <a:srgbClr val="008000"/>
                </a:solidFill>
              </a:rPr>
              <a:t> your faith influenced you</a:t>
            </a:r>
          </a:p>
          <a:p>
            <a:pPr algn="ctr">
              <a:buNone/>
            </a:pPr>
            <a:r>
              <a:rPr lang="en-GB" sz="4800" b="1" dirty="0" smtClean="0">
                <a:solidFill>
                  <a:srgbClr val="008000"/>
                </a:solidFill>
              </a:rPr>
              <a:t> outside of church,</a:t>
            </a:r>
          </a:p>
          <a:p>
            <a:pPr algn="ctr">
              <a:buNone/>
            </a:pPr>
            <a:r>
              <a:rPr lang="en-GB" sz="4800" b="1" dirty="0" smtClean="0">
                <a:solidFill>
                  <a:srgbClr val="008000"/>
                </a:solidFill>
              </a:rPr>
              <a:t>Monday – Saturday?</a:t>
            </a:r>
          </a:p>
          <a:p>
            <a:pPr algn="ctr">
              <a:buNone/>
            </a:pPr>
            <a:endParaRPr lang="en-GB" b="1" dirty="0" smtClean="0"/>
          </a:p>
          <a:p>
            <a:pPr algn="ctr">
              <a:buNone/>
            </a:pPr>
            <a:r>
              <a:rPr lang="en-GB" b="1" dirty="0" smtClean="0">
                <a:solidFill>
                  <a:srgbClr val="002060"/>
                </a:solidFill>
              </a:rPr>
              <a:t>*could be a prompting to pray,</a:t>
            </a:r>
          </a:p>
          <a:p>
            <a:pPr algn="ctr">
              <a:buNone/>
            </a:pPr>
            <a:r>
              <a:rPr lang="en-GB" b="1" dirty="0" smtClean="0">
                <a:solidFill>
                  <a:srgbClr val="002060"/>
                </a:solidFill>
              </a:rPr>
              <a:t> speak or take action</a:t>
            </a:r>
            <a:endParaRPr lang="en-GB" b="1"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
            <a:ext cx="9144000" cy="6629400"/>
          </a:xfrm>
        </p:spPr>
        <p:txBody>
          <a:bodyPr>
            <a:noAutofit/>
          </a:bodyPr>
          <a:lstStyle/>
          <a:p>
            <a:pPr algn="ctr">
              <a:buNone/>
            </a:pPr>
            <a:r>
              <a:rPr lang="en-GB" sz="3600" b="1" dirty="0" smtClean="0">
                <a:solidFill>
                  <a:srgbClr val="002060"/>
                </a:solidFill>
              </a:rPr>
              <a:t>Setting God’s People Free</a:t>
            </a:r>
            <a:r>
              <a:rPr lang="en-GB" sz="2800" b="1" dirty="0" smtClean="0">
                <a:solidFill>
                  <a:srgbClr val="002060"/>
                </a:solidFill>
              </a:rPr>
              <a:t> </a:t>
            </a:r>
            <a:r>
              <a:rPr lang="en-GB" b="1" dirty="0" smtClean="0">
                <a:solidFill>
                  <a:srgbClr val="002060"/>
                </a:solidFill>
              </a:rPr>
              <a:t>is an initiative to enable the whole people of God to live out the Good News of Jesus confidently in all of life, </a:t>
            </a:r>
          </a:p>
          <a:p>
            <a:pPr algn="ctr">
              <a:buNone/>
            </a:pPr>
            <a:r>
              <a:rPr lang="en-GB" b="1" dirty="0" smtClean="0">
                <a:solidFill>
                  <a:srgbClr val="002060"/>
                </a:solidFill>
              </a:rPr>
              <a:t>Sunday to Saturday. </a:t>
            </a:r>
            <a:endParaRPr lang="en-GB" sz="2800" b="1" dirty="0" smtClean="0">
              <a:solidFill>
                <a:srgbClr val="002060"/>
              </a:solidFill>
            </a:endParaRPr>
          </a:p>
          <a:p>
            <a:pPr algn="ctr">
              <a:buNone/>
            </a:pPr>
            <a:r>
              <a:rPr lang="en-GB" b="1" dirty="0" smtClean="0">
                <a:solidFill>
                  <a:srgbClr val="006600"/>
                </a:solidFill>
              </a:rPr>
              <a:t>SGPF is a coordinated effort to change our culture as a church – locally and nationally – to more clearly resource the faith of ordinary Christians in everyday life. </a:t>
            </a:r>
          </a:p>
          <a:p>
            <a:pPr algn="ctr">
              <a:buNone/>
            </a:pPr>
            <a:r>
              <a:rPr lang="en-GB" b="1" dirty="0" smtClean="0">
                <a:solidFill>
                  <a:srgbClr val="002060"/>
                </a:solidFill>
              </a:rPr>
              <a:t>Over the next few years, hundreds of worshipping communities, fresh expressions of church etc will be involved in helping discover what really does help us live our faith confidently in everyday life. </a:t>
            </a:r>
            <a:endParaRPr lang="en-GB" b="1"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creen Clippin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91986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639762"/>
          </a:xfrm>
          <a:solidFill>
            <a:srgbClr val="002060"/>
          </a:solidFill>
        </p:spPr>
        <p:txBody>
          <a:bodyPr>
            <a:noAutofit/>
          </a:bodyPr>
          <a:lstStyle/>
          <a:p>
            <a:r>
              <a:rPr lang="en-GB" sz="4800" b="1" dirty="0" smtClean="0">
                <a:solidFill>
                  <a:schemeClr val="bg1"/>
                </a:solidFill>
              </a:rPr>
              <a:t>Matthew 5</a:t>
            </a:r>
            <a:endParaRPr lang="en-GB" sz="4800" b="1" dirty="0">
              <a:solidFill>
                <a:schemeClr val="bg1"/>
              </a:solidFill>
            </a:endParaRPr>
          </a:p>
        </p:txBody>
      </p:sp>
      <p:sp>
        <p:nvSpPr>
          <p:cNvPr id="3" name="Content Placeholder 2"/>
          <p:cNvSpPr>
            <a:spLocks noGrp="1"/>
          </p:cNvSpPr>
          <p:nvPr>
            <p:ph idx="1"/>
          </p:nvPr>
        </p:nvSpPr>
        <p:spPr>
          <a:xfrm>
            <a:off x="228600" y="1066800"/>
            <a:ext cx="8686800" cy="5715000"/>
          </a:xfrm>
          <a:solidFill>
            <a:srgbClr val="008000"/>
          </a:solidFill>
        </p:spPr>
        <p:txBody>
          <a:bodyPr>
            <a:noAutofit/>
          </a:bodyPr>
          <a:lstStyle/>
          <a:p>
            <a:pPr algn="ctr">
              <a:buNone/>
            </a:pPr>
            <a:r>
              <a:rPr lang="en-GB" sz="3600" b="1" dirty="0" smtClean="0">
                <a:solidFill>
                  <a:schemeClr val="bg1"/>
                </a:solidFill>
              </a:rPr>
              <a:t>‘You are the light of the world. </a:t>
            </a:r>
          </a:p>
          <a:p>
            <a:pPr algn="ctr">
              <a:buNone/>
            </a:pPr>
            <a:r>
              <a:rPr lang="en-GB" sz="3600" b="1" dirty="0" smtClean="0">
                <a:solidFill>
                  <a:schemeClr val="bg1"/>
                </a:solidFill>
              </a:rPr>
              <a:t>A city built on a hill cannot be hidden. </a:t>
            </a:r>
          </a:p>
          <a:p>
            <a:pPr algn="ctr">
              <a:buNone/>
            </a:pPr>
            <a:r>
              <a:rPr lang="en-GB" sz="3600" b="1" dirty="0" smtClean="0">
                <a:solidFill>
                  <a:schemeClr val="bg1"/>
                </a:solidFill>
              </a:rPr>
              <a:t>No one after lighting a lamp puts it under</a:t>
            </a:r>
          </a:p>
          <a:p>
            <a:pPr algn="ctr">
              <a:buNone/>
            </a:pPr>
            <a:r>
              <a:rPr lang="en-GB" sz="3600" b="1" dirty="0" smtClean="0">
                <a:solidFill>
                  <a:schemeClr val="bg1"/>
                </a:solidFill>
              </a:rPr>
              <a:t> the bushel basket, but on the </a:t>
            </a:r>
            <a:r>
              <a:rPr lang="en-GB" sz="3600" b="1" dirty="0" err="1" smtClean="0">
                <a:solidFill>
                  <a:schemeClr val="bg1"/>
                </a:solidFill>
              </a:rPr>
              <a:t>lampstand</a:t>
            </a:r>
            <a:r>
              <a:rPr lang="en-GB" sz="3600" b="1" dirty="0" smtClean="0">
                <a:solidFill>
                  <a:schemeClr val="bg1"/>
                </a:solidFill>
              </a:rPr>
              <a:t>,</a:t>
            </a:r>
          </a:p>
          <a:p>
            <a:pPr algn="ctr">
              <a:buNone/>
            </a:pPr>
            <a:r>
              <a:rPr lang="en-GB" sz="3600" b="1" dirty="0" smtClean="0">
                <a:solidFill>
                  <a:schemeClr val="bg1"/>
                </a:solidFill>
              </a:rPr>
              <a:t> and it gives light to all in the house. </a:t>
            </a:r>
          </a:p>
          <a:p>
            <a:pPr algn="ctr">
              <a:buNone/>
            </a:pPr>
            <a:r>
              <a:rPr lang="en-GB" sz="3600" b="1" dirty="0" smtClean="0">
                <a:solidFill>
                  <a:schemeClr val="bg1"/>
                </a:solidFill>
              </a:rPr>
              <a:t>In the same way, let your light shine before others, so that they may see </a:t>
            </a:r>
          </a:p>
          <a:p>
            <a:pPr algn="ctr">
              <a:buNone/>
            </a:pPr>
            <a:r>
              <a:rPr lang="en-GB" sz="3600" b="1" dirty="0" smtClean="0">
                <a:solidFill>
                  <a:schemeClr val="bg1"/>
                </a:solidFill>
              </a:rPr>
              <a:t>your good works and give glory to your Father in heaven.</a:t>
            </a:r>
            <a:endParaRPr lang="en-GB" sz="36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Screen Clippi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525" y="4763"/>
            <a:ext cx="9124950" cy="6848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70246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0" y="476672"/>
            <a:ext cx="8820472" cy="5976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19"/>
          <p:cNvPicPr>
            <a:picLocks noChangeAspect="1" noChangeArrowheads="1"/>
          </p:cNvPicPr>
          <p:nvPr/>
        </p:nvPicPr>
        <p:blipFill>
          <a:blip r:embed="rId4" cstate="screen">
            <a:extLst>
              <a:ext uri="{28A0092B-C50C-407E-A947-70E740481C1C}">
                <a14:useLocalDpi xmlns="" xmlns:a14="http://schemas.microsoft.com/office/drawing/2010/main" val="0"/>
              </a:ext>
            </a:extLst>
          </a:blip>
          <a:srcRect/>
          <a:stretch>
            <a:fillRect/>
          </a:stretch>
        </p:blipFill>
        <p:spPr bwMode="auto">
          <a:xfrm>
            <a:off x="8320088" y="5976938"/>
            <a:ext cx="715962" cy="836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 xmlns:p14="http://schemas.microsoft.com/office/powerpoint/2010/main" val="3946651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708920"/>
            <a:ext cx="9144000" cy="1323439"/>
          </a:xfrm>
          <a:prstGeom prst="rect">
            <a:avLst/>
          </a:prstGeom>
          <a:solidFill>
            <a:srgbClr val="FF0000"/>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8000" b="1" dirty="0">
                <a:ln w="11430"/>
                <a:solidFill>
                  <a:schemeClr val="bg1">
                    <a:lumMod val="95000"/>
                  </a:schemeClr>
                </a:solidFill>
                <a:effectLst>
                  <a:outerShdw blurRad="50800" dist="39000" dir="5460000" algn="tl">
                    <a:srgbClr val="000000">
                      <a:alpha val="38000"/>
                    </a:srgbClr>
                  </a:outerShdw>
                </a:effectLst>
                <a:latin typeface="+mn-lt"/>
                <a:cs typeface="+mn-cs"/>
              </a:rPr>
              <a:t>Gathered</a:t>
            </a: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en-US" sz="8000" b="1" dirty="0" smtClean="0">
                <a:ln w="11430"/>
                <a:effectLst>
                  <a:outerShdw blurRad="50800" dist="39000" dir="5460000" algn="tl">
                    <a:srgbClr val="000000">
                      <a:alpha val="38000"/>
                    </a:srgbClr>
                  </a:outerShdw>
                </a:effectLst>
                <a:latin typeface="+mn-lt"/>
                <a:cs typeface="+mn-cs"/>
              </a:rPr>
              <a:t>+</a:t>
            </a: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 </a:t>
            </a:r>
            <a:r>
              <a:rPr lang="en-US" sz="8000" b="1" dirty="0">
                <a:ln w="11430"/>
                <a:solidFill>
                  <a:schemeClr val="bg1">
                    <a:lumMod val="95000"/>
                  </a:schemeClr>
                </a:solidFill>
                <a:effectLst>
                  <a:outerShdw blurRad="50800" dist="39000" dir="5460000" algn="tl">
                    <a:srgbClr val="000000">
                      <a:alpha val="38000"/>
                    </a:srgbClr>
                  </a:outerShdw>
                </a:effectLst>
                <a:latin typeface="+mn-lt"/>
                <a:cs typeface="+mn-cs"/>
              </a:rPr>
              <a:t>Scattered</a:t>
            </a:r>
          </a:p>
        </p:txBody>
      </p:sp>
      <p:pic>
        <p:nvPicPr>
          <p:cNvPr id="5" name="Picture 19"/>
          <p:cNvPicPr>
            <a:picLocks noChangeAspect="1" noChangeArrowheads="1"/>
          </p:cNvPicPr>
          <p:nvPr/>
        </p:nvPicPr>
        <p:blipFill>
          <a:blip r:embed="rId3" cstate="screen">
            <a:extLst>
              <a:ext uri="{28A0092B-C50C-407E-A947-70E740481C1C}">
                <a14:useLocalDpi xmlns="" xmlns:a14="http://schemas.microsoft.com/office/drawing/2010/main" val="0"/>
              </a:ext>
            </a:extLst>
          </a:blip>
          <a:srcRect/>
          <a:stretch>
            <a:fillRect/>
          </a:stretch>
        </p:blipFill>
        <p:spPr bwMode="auto">
          <a:xfrm>
            <a:off x="8320088" y="5976938"/>
            <a:ext cx="715962" cy="836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 xmlns:p14="http://schemas.microsoft.com/office/powerpoint/2010/main" val="2862624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Box 5"/>
          <p:cNvSpPr txBox="1">
            <a:spLocks noChangeArrowheads="1"/>
          </p:cNvSpPr>
          <p:nvPr/>
        </p:nvSpPr>
        <p:spPr bwMode="auto">
          <a:xfrm>
            <a:off x="0" y="-228600"/>
            <a:ext cx="9144000" cy="7325082"/>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fontAlgn="base">
              <a:spcBef>
                <a:spcPct val="0"/>
              </a:spcBef>
              <a:spcAft>
                <a:spcPct val="0"/>
              </a:spcAft>
            </a:pPr>
            <a:endParaRPr lang="en-GB" sz="16600" dirty="0">
              <a:solidFill>
                <a:prstClr val="white"/>
              </a:solidFill>
              <a:latin typeface="AngsanaUPC" pitchFamily="18" charset="-34"/>
              <a:cs typeface="AngsanaUPC" pitchFamily="18" charset="-34"/>
            </a:endParaRPr>
          </a:p>
          <a:p>
            <a:pPr algn="ctr" fontAlgn="base">
              <a:spcBef>
                <a:spcPct val="0"/>
              </a:spcBef>
              <a:spcAft>
                <a:spcPct val="0"/>
              </a:spcAft>
            </a:pPr>
            <a:r>
              <a:rPr lang="en-GB" sz="13800" dirty="0">
                <a:solidFill>
                  <a:prstClr val="white"/>
                </a:solidFill>
                <a:latin typeface="AngsanaUPC" pitchFamily="18" charset="-34"/>
                <a:cs typeface="AngsanaUPC" pitchFamily="18" charset="-34"/>
              </a:rPr>
              <a:t>FRONTLINE</a:t>
            </a:r>
          </a:p>
          <a:p>
            <a:pPr algn="ctr" fontAlgn="base">
              <a:spcBef>
                <a:spcPct val="0"/>
              </a:spcBef>
              <a:spcAft>
                <a:spcPct val="0"/>
              </a:spcAft>
            </a:pPr>
            <a:endParaRPr lang="en-GB" sz="16600" dirty="0">
              <a:solidFill>
                <a:prstClr val="white"/>
              </a:solidFill>
              <a:latin typeface="AngsanaUPC" pitchFamily="18" charset="-34"/>
              <a:cs typeface="AngsanaUPC" pitchFamily="18" charset="-34"/>
            </a:endParaRPr>
          </a:p>
        </p:txBody>
      </p:sp>
    </p:spTree>
    <p:extLst>
      <p:ext uri="{BB962C8B-B14F-4D97-AF65-F5344CB8AC3E}">
        <p14:creationId xmlns="" xmlns:p14="http://schemas.microsoft.com/office/powerpoint/2010/main" val="260036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Words>
  <Application>Microsoft Office PowerPoint</Application>
  <PresentationFormat>On-screen Show (4:3)</PresentationFormat>
  <Paragraphs>106</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Matthew 5</vt:lpstr>
      <vt:lpstr>Slide 6</vt:lpstr>
      <vt:lpstr>Slide 7</vt:lpstr>
      <vt:lpstr>Slide 8</vt:lpstr>
      <vt:lpstr>Slide 9</vt:lpstr>
      <vt:lpstr>Slide 10</vt:lpstr>
      <vt:lpstr>Romans 12</vt:lpstr>
      <vt:lpstr>Slide 12</vt:lpstr>
      <vt:lpstr>7 small shifts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Farley-Moore</dc:creator>
  <cp:lastModifiedBy>Peter Farley-Moore</cp:lastModifiedBy>
  <cp:revision>1</cp:revision>
  <dcterms:created xsi:type="dcterms:W3CDTF">2006-08-16T00:00:00Z</dcterms:created>
  <dcterms:modified xsi:type="dcterms:W3CDTF">2019-03-20T09:03:23Z</dcterms:modified>
</cp:coreProperties>
</file>